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4" r:id="rId8"/>
    <p:sldId id="260" r:id="rId9"/>
    <p:sldId id="275" r:id="rId10"/>
    <p:sldId id="261" r:id="rId11"/>
    <p:sldId id="272" r:id="rId12"/>
    <p:sldId id="273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62" r:id="rId21"/>
    <p:sldId id="269" r:id="rId22"/>
    <p:sldId id="268" r:id="rId23"/>
    <p:sldId id="270" r:id="rId24"/>
    <p:sldId id="263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54"/>
  </p:normalViewPr>
  <p:slideViewPr>
    <p:cSldViewPr>
      <p:cViewPr varScale="1">
        <p:scale>
          <a:sx n="68" d="100"/>
          <a:sy n="68" d="100"/>
        </p:scale>
        <p:origin x="1000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28307" y="9245183"/>
            <a:ext cx="4275200" cy="8323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06" y="1600040"/>
            <a:ext cx="5698105" cy="8323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8613" y="1703006"/>
            <a:ext cx="9736905" cy="828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5310" y="702005"/>
            <a:ext cx="4725618" cy="18907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842" y="666834"/>
            <a:ext cx="1591009" cy="19200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42898" y="251145"/>
            <a:ext cx="10984829" cy="9253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0769E000-C35B-75A2-3500-0B110C1C8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" y="1951074"/>
            <a:ext cx="10414592" cy="833592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B1E0CA0-76E1-CB49-7490-F3F4E8190E7E}"/>
              </a:ext>
            </a:extLst>
          </p:cNvPr>
          <p:cNvSpPr txBox="1">
            <a:spLocks/>
          </p:cNvSpPr>
          <p:nvPr/>
        </p:nvSpPr>
        <p:spPr>
          <a:xfrm>
            <a:off x="304800" y="24617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5000" dirty="0"/>
              <a:t>Game A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A745F0-651B-139C-225A-D6A15D9E1784}"/>
              </a:ext>
            </a:extLst>
          </p:cNvPr>
          <p:cNvSpPr txBox="1">
            <a:spLocks/>
          </p:cNvSpPr>
          <p:nvPr/>
        </p:nvSpPr>
        <p:spPr>
          <a:xfrm>
            <a:off x="10621038" y="817675"/>
            <a:ext cx="7543799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2500" dirty="0"/>
              <a:t>Source  : </a:t>
            </a:r>
            <a:r>
              <a:rPr kumimoji="1" lang="ko-Kore-KR" altLang="en-US" sz="2500" dirty="0"/>
              <a:t>유저 </a:t>
            </a: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명 확보 지출</a:t>
            </a:r>
            <a:r>
              <a:rPr kumimoji="1" lang="en-US" altLang="ko-Kore-KR" sz="2500" dirty="0"/>
              <a:t> </a:t>
            </a:r>
            <a:r>
              <a:rPr kumimoji="1" lang="ko-Kore-KR" altLang="en-US" sz="2500" dirty="0"/>
              <a:t>비용 </a:t>
            </a:r>
            <a:br>
              <a:rPr kumimoji="1" lang="en-US" altLang="ko-Kore-KR" sz="2500" dirty="0"/>
            </a:br>
            <a:r>
              <a:rPr kumimoji="1" lang="en-US" altLang="ko-Kore-KR" sz="2500" dirty="0"/>
              <a:t>target : </a:t>
            </a:r>
            <a:r>
              <a:rPr kumimoji="1" lang="ko-Kore-KR" altLang="en-US" sz="2500" dirty="0"/>
              <a:t>가입자수</a:t>
            </a:r>
            <a:endParaRPr kumimoji="1" lang="en-US" altLang="ko-Kore-KR" sz="2500" dirty="0"/>
          </a:p>
        </p:txBody>
      </p:sp>
      <p:pic>
        <p:nvPicPr>
          <p:cNvPr id="9" name="그림 8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262A80ED-4952-EC68-0624-4EFE025C1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99" y="3221646"/>
            <a:ext cx="7145079" cy="6722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261D7-7F56-047A-276C-2221943D785D}"/>
              </a:ext>
            </a:extLst>
          </p:cNvPr>
          <p:cNvSpPr txBox="1"/>
          <p:nvPr/>
        </p:nvSpPr>
        <p:spPr>
          <a:xfrm>
            <a:off x="10820399" y="2324100"/>
            <a:ext cx="7145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200" dirty="0"/>
              <a:t>유저 </a:t>
            </a:r>
            <a:r>
              <a:rPr kumimoji="1" lang="en-US" altLang="ko-Kore-KR" sz="2200" dirty="0"/>
              <a:t>1</a:t>
            </a:r>
            <a:r>
              <a:rPr kumimoji="1" lang="ko-Kore-KR" altLang="en-US" sz="2200" dirty="0"/>
              <a:t>명 확보 지출 비용 대비 가입자 수 증감 분석</a:t>
            </a:r>
          </a:p>
        </p:txBody>
      </p:sp>
    </p:spTree>
    <p:extLst>
      <p:ext uri="{BB962C8B-B14F-4D97-AF65-F5344CB8AC3E}">
        <p14:creationId xmlns:p14="http://schemas.microsoft.com/office/powerpoint/2010/main" val="388362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E54E33-DE7A-557F-7F08-89347C8C0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" y="1962283"/>
            <a:ext cx="10345725" cy="832471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F35C4C6-B6B5-4323-FED1-08F25BDD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999" y="985240"/>
            <a:ext cx="7664548" cy="114300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2500" dirty="0"/>
              <a:t>Source  : </a:t>
            </a:r>
            <a:r>
              <a:rPr kumimoji="1" lang="ko-Kore-KR" altLang="en-US" sz="2500" dirty="0"/>
              <a:t>구매전환비율 </a:t>
            </a:r>
            <a:br>
              <a:rPr kumimoji="1" lang="en-US" altLang="ko-Kore-KR" sz="2500" dirty="0"/>
            </a:br>
            <a:r>
              <a:rPr kumimoji="1" lang="en-US" altLang="ko-Kore-KR" sz="2500" dirty="0"/>
              <a:t>target : </a:t>
            </a:r>
            <a:r>
              <a:rPr kumimoji="1" lang="ko-Kore-KR" altLang="en-US" sz="2500" dirty="0"/>
              <a:t>매출</a:t>
            </a:r>
            <a:r>
              <a:rPr kumimoji="1" lang="en-US" altLang="ko-Kore-KR" sz="2500" dirty="0"/>
              <a:t>(</a:t>
            </a:r>
            <a:r>
              <a:rPr kumimoji="1" lang="ko-Kore-KR" altLang="en-US" sz="2500" dirty="0"/>
              <a:t>신규</a:t>
            </a:r>
            <a:r>
              <a:rPr kumimoji="1" lang="en-US" altLang="ko-Kore-KR" sz="2500" dirty="0"/>
              <a:t>+</a:t>
            </a:r>
            <a:r>
              <a:rPr kumimoji="1" lang="ko-Kore-KR" altLang="en-US" sz="2500" dirty="0"/>
              <a:t>기존</a:t>
            </a:r>
            <a:r>
              <a:rPr kumimoji="1" lang="en-US" altLang="ko-Kore-KR" sz="2500" dirty="0"/>
              <a:t>)</a:t>
            </a:r>
            <a:endParaRPr kumimoji="1" lang="ko-Kore-KR" altLang="en-US" sz="25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065DD1B-BA60-6824-D7AD-AE72D7AF4EB2}"/>
              </a:ext>
            </a:extLst>
          </p:cNvPr>
          <p:cNvSpPr txBox="1">
            <a:spLocks/>
          </p:cNvSpPr>
          <p:nvPr/>
        </p:nvSpPr>
        <p:spPr>
          <a:xfrm>
            <a:off x="304800" y="24617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5000" dirty="0"/>
              <a:t>Game A</a:t>
            </a:r>
            <a:endParaRPr kumimoji="1" lang="ko-Kore-KR" altLang="en-US" sz="5000" dirty="0"/>
          </a:p>
        </p:txBody>
      </p:sp>
      <p:pic>
        <p:nvPicPr>
          <p:cNvPr id="11" name="그림 10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EFF47D5C-EEDE-3499-3863-C4A187DEE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771900"/>
            <a:ext cx="7664548" cy="62484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D35DECB-A4FF-6ADA-ADA6-88727A8BDE9D}"/>
              </a:ext>
            </a:extLst>
          </p:cNvPr>
          <p:cNvSpPr txBox="1">
            <a:spLocks/>
          </p:cNvSpPr>
          <p:nvPr/>
        </p:nvSpPr>
        <p:spPr>
          <a:xfrm>
            <a:off x="10591800" y="2378570"/>
            <a:ext cx="739140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500" dirty="0"/>
              <a:t>구매전환비율 대비 매출</a:t>
            </a:r>
            <a:r>
              <a:rPr kumimoji="1" lang="en-US" altLang="ko-Kore-KR" sz="2500" dirty="0"/>
              <a:t>(</a:t>
            </a:r>
            <a:r>
              <a:rPr kumimoji="1" lang="ko-Kore-KR" altLang="en-US" sz="2500" dirty="0"/>
              <a:t>신규</a:t>
            </a:r>
            <a:r>
              <a:rPr kumimoji="1" lang="en-US" altLang="ko-Kore-KR" sz="2500" dirty="0"/>
              <a:t>+</a:t>
            </a:r>
            <a:r>
              <a:rPr kumimoji="1" lang="ko-Kore-KR" altLang="en-US" sz="2500" dirty="0"/>
              <a:t>기준</a:t>
            </a:r>
            <a:r>
              <a:rPr kumimoji="1" lang="en-US" altLang="ko-Kore-KR" sz="2500" dirty="0"/>
              <a:t>)</a:t>
            </a:r>
            <a:r>
              <a:rPr kumimoji="1" lang="ko-Kore-KR" altLang="en-US" sz="2500" dirty="0"/>
              <a:t> 증감 분석</a:t>
            </a:r>
          </a:p>
        </p:txBody>
      </p:sp>
    </p:spTree>
    <p:extLst>
      <p:ext uri="{BB962C8B-B14F-4D97-AF65-F5344CB8AC3E}">
        <p14:creationId xmlns:p14="http://schemas.microsoft.com/office/powerpoint/2010/main" val="208303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2522073-7E14-62EB-AF8A-C6B8FCF95033}"/>
              </a:ext>
            </a:extLst>
          </p:cNvPr>
          <p:cNvSpPr txBox="1">
            <a:spLocks/>
          </p:cNvSpPr>
          <p:nvPr/>
        </p:nvSpPr>
        <p:spPr>
          <a:xfrm>
            <a:off x="304800" y="24617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5000" dirty="0"/>
              <a:t>Game A</a:t>
            </a:r>
            <a:endParaRPr kumimoji="1" lang="ko-Kore-KR" altLang="en-US" sz="5000" dirty="0"/>
          </a:p>
        </p:txBody>
      </p:sp>
      <p:pic>
        <p:nvPicPr>
          <p:cNvPr id="6" name="그림 5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6310E330-8B46-111A-470C-5463BDA84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" y="2171699"/>
            <a:ext cx="11203171" cy="8115301"/>
          </a:xfrm>
          <a:prstGeom prst="rect">
            <a:avLst/>
          </a:prstGeom>
        </p:spPr>
      </p:pic>
      <p:pic>
        <p:nvPicPr>
          <p:cNvPr id="8" name="그림 7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4F822CCE-F73D-34C6-1703-34D70103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10" y="3771900"/>
            <a:ext cx="7035407" cy="65151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5E7115C-FF8E-405F-208A-87AEC97F8B10}"/>
              </a:ext>
            </a:extLst>
          </p:cNvPr>
          <p:cNvSpPr txBox="1">
            <a:spLocks/>
          </p:cNvSpPr>
          <p:nvPr/>
        </p:nvSpPr>
        <p:spPr>
          <a:xfrm>
            <a:off x="11430000" y="800099"/>
            <a:ext cx="6799717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2500" dirty="0"/>
              <a:t>Source  : </a:t>
            </a:r>
            <a:r>
              <a:rPr kumimoji="1" lang="ko-Kore-KR" altLang="en-US" sz="2500" dirty="0"/>
              <a:t>유저 </a:t>
            </a: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명 확보 지출</a:t>
            </a:r>
            <a:r>
              <a:rPr kumimoji="1" lang="en-US" altLang="ko-Kore-KR" sz="2500" dirty="0"/>
              <a:t> </a:t>
            </a:r>
            <a:r>
              <a:rPr kumimoji="1" lang="ko-Kore-KR" altLang="en-US" sz="2500" dirty="0"/>
              <a:t>비용 </a:t>
            </a:r>
            <a:br>
              <a:rPr kumimoji="1" lang="en-US" altLang="ko-Kore-KR" sz="2500" dirty="0"/>
            </a:br>
            <a:r>
              <a:rPr kumimoji="1" lang="en-US" altLang="ko-Kore-KR" sz="2500" dirty="0"/>
              <a:t>target : </a:t>
            </a:r>
            <a:r>
              <a:rPr kumimoji="1" lang="ko-Kore-KR" altLang="en-US" sz="2500" dirty="0"/>
              <a:t>매출</a:t>
            </a:r>
            <a:r>
              <a:rPr kumimoji="1" lang="en-US" altLang="ko-Kore-KR" sz="2500" dirty="0"/>
              <a:t>(</a:t>
            </a:r>
            <a:r>
              <a:rPr kumimoji="1" lang="ko-Kore-KR" altLang="en-US" sz="2500" dirty="0"/>
              <a:t>신규</a:t>
            </a:r>
            <a:r>
              <a:rPr kumimoji="1" lang="en-US" altLang="ko-Kore-KR" sz="2500" dirty="0"/>
              <a:t>+</a:t>
            </a:r>
            <a:r>
              <a:rPr kumimoji="1" lang="ko-Kore-KR" altLang="en-US" sz="2500" dirty="0"/>
              <a:t>기존</a:t>
            </a:r>
            <a:r>
              <a:rPr kumimoji="1" lang="en-US" altLang="ko-Kore-KR" sz="2500" dirty="0"/>
              <a:t>)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F7A9A8F-21BC-B412-7F02-EC4A80C18909}"/>
              </a:ext>
            </a:extLst>
          </p:cNvPr>
          <p:cNvSpPr txBox="1">
            <a:spLocks/>
          </p:cNvSpPr>
          <p:nvPr/>
        </p:nvSpPr>
        <p:spPr>
          <a:xfrm>
            <a:off x="11349465" y="2561982"/>
            <a:ext cx="67569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000" dirty="0"/>
              <a:t>유저 </a:t>
            </a:r>
            <a:r>
              <a:rPr kumimoji="1" lang="en-US" altLang="ko-Kore-KR" sz="2000" dirty="0"/>
              <a:t>1</a:t>
            </a:r>
            <a:r>
              <a:rPr kumimoji="1" lang="ko-Kore-KR" altLang="en-US" sz="2000" dirty="0"/>
              <a:t>명 확보 지출 비용 대비 매출</a:t>
            </a:r>
            <a:r>
              <a:rPr kumimoji="1" lang="en-US" altLang="ko-Kore-KR" sz="2000" dirty="0"/>
              <a:t>(</a:t>
            </a:r>
            <a:r>
              <a:rPr kumimoji="1" lang="ko-Kore-KR" altLang="en-US" sz="2000" dirty="0"/>
              <a:t>신규</a:t>
            </a:r>
            <a:r>
              <a:rPr kumimoji="1" lang="en-US" altLang="ko-Kore-KR" sz="2000" dirty="0"/>
              <a:t>+</a:t>
            </a:r>
            <a:r>
              <a:rPr kumimoji="1" lang="ko-Kore-KR" altLang="en-US" sz="2000" dirty="0"/>
              <a:t>기준</a:t>
            </a:r>
            <a:r>
              <a:rPr kumimoji="1" lang="en-US" altLang="ko-Kore-KR" sz="2000" dirty="0"/>
              <a:t>)</a:t>
            </a:r>
            <a:r>
              <a:rPr kumimoji="1" lang="ko-Kore-KR" altLang="en-US" sz="2000" dirty="0"/>
              <a:t> 증감 분석</a:t>
            </a:r>
          </a:p>
        </p:txBody>
      </p:sp>
    </p:spTree>
    <p:extLst>
      <p:ext uri="{BB962C8B-B14F-4D97-AF65-F5344CB8AC3E}">
        <p14:creationId xmlns:p14="http://schemas.microsoft.com/office/powerpoint/2010/main" val="199427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71693-EB46-549D-C058-0990166F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3" y="419100"/>
            <a:ext cx="8229600" cy="1143000"/>
          </a:xfrm>
        </p:spPr>
        <p:txBody>
          <a:bodyPr/>
          <a:lstStyle/>
          <a:p>
            <a:pPr algn="l"/>
            <a:r>
              <a:rPr kumimoji="1" lang="en-US" altLang="ko-Kore-KR" dirty="0"/>
              <a:t>Game B</a:t>
            </a:r>
            <a:endParaRPr kumimoji="1" lang="ko-Kore-KR" altLang="en-US" dirty="0"/>
          </a:p>
        </p:txBody>
      </p:sp>
      <p:pic>
        <p:nvPicPr>
          <p:cNvPr id="5" name="내용 개체 틀 4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6A727D86-B140-0002-6774-C160EA954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3924300"/>
            <a:ext cx="7153305" cy="609600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F08AB33-9576-8AB4-D22C-051016AF8AE5}"/>
              </a:ext>
            </a:extLst>
          </p:cNvPr>
          <p:cNvSpPr txBox="1">
            <a:spLocks/>
          </p:cNvSpPr>
          <p:nvPr/>
        </p:nvSpPr>
        <p:spPr>
          <a:xfrm>
            <a:off x="11236546" y="817675"/>
            <a:ext cx="6928291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2500" dirty="0"/>
              <a:t>Source  : </a:t>
            </a:r>
            <a:r>
              <a:rPr kumimoji="1" lang="ko-Kore-KR" altLang="en-US" sz="2500" dirty="0"/>
              <a:t>유저 </a:t>
            </a: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명 확보 지출</a:t>
            </a:r>
            <a:r>
              <a:rPr kumimoji="1" lang="en-US" altLang="ko-Kore-KR" sz="2500" dirty="0"/>
              <a:t> </a:t>
            </a:r>
            <a:r>
              <a:rPr kumimoji="1" lang="ko-Kore-KR" altLang="en-US" sz="2500" dirty="0"/>
              <a:t>비용 </a:t>
            </a:r>
            <a:br>
              <a:rPr kumimoji="1" lang="en-US" altLang="ko-Kore-KR" sz="2500" dirty="0"/>
            </a:br>
            <a:r>
              <a:rPr kumimoji="1" lang="en-US" altLang="ko-Kore-KR" sz="2500" dirty="0"/>
              <a:t>target : </a:t>
            </a:r>
            <a:r>
              <a:rPr kumimoji="1" lang="ko-Kore-KR" altLang="en-US" sz="2500" dirty="0"/>
              <a:t>가입자수</a:t>
            </a:r>
            <a:endParaRPr kumimoji="1" lang="en-US" altLang="ko-Kore-KR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60775-AE56-F91B-69BD-190D52F1A3F8}"/>
              </a:ext>
            </a:extLst>
          </p:cNvPr>
          <p:cNvSpPr txBox="1"/>
          <p:nvPr/>
        </p:nvSpPr>
        <p:spPr>
          <a:xfrm>
            <a:off x="11217053" y="2988191"/>
            <a:ext cx="6728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200" dirty="0"/>
              <a:t>유저 </a:t>
            </a:r>
            <a:r>
              <a:rPr kumimoji="1" lang="en-US" altLang="ko-Kore-KR" sz="2200" dirty="0"/>
              <a:t>1</a:t>
            </a:r>
            <a:r>
              <a:rPr kumimoji="1" lang="ko-Kore-KR" altLang="en-US" sz="2200" dirty="0"/>
              <a:t>명 확보 지출 비용 대비 가입자 수 증감 분석</a:t>
            </a:r>
          </a:p>
        </p:txBody>
      </p:sp>
      <p:pic>
        <p:nvPicPr>
          <p:cNvPr id="9" name="그림 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3F34FCB-8567-DC1F-0D94-0975325E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101"/>
            <a:ext cx="10820400" cy="79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01EC59B-C264-D350-38EF-441491116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" y="2095500"/>
            <a:ext cx="10416364" cy="8191500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C7ECA32-D423-1782-0D35-BC6C82D7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kumimoji="1" lang="en-US" altLang="ko-Kore-KR" dirty="0"/>
              <a:t>Game B</a:t>
            </a:r>
            <a:endParaRPr kumimoji="1" lang="ko-Kore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CB0484C-5171-7CF1-761F-F771B5DA19AD}"/>
              </a:ext>
            </a:extLst>
          </p:cNvPr>
          <p:cNvSpPr txBox="1">
            <a:spLocks/>
          </p:cNvSpPr>
          <p:nvPr/>
        </p:nvSpPr>
        <p:spPr>
          <a:xfrm>
            <a:off x="10623452" y="1007606"/>
            <a:ext cx="76645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2500" dirty="0"/>
              <a:t>Source  : </a:t>
            </a:r>
            <a:r>
              <a:rPr kumimoji="1" lang="ko-Kore-KR" altLang="en-US" sz="2500" dirty="0"/>
              <a:t>구매전환비율 </a:t>
            </a:r>
            <a:br>
              <a:rPr kumimoji="1" lang="en-US" altLang="ko-Kore-KR" sz="2500" dirty="0"/>
            </a:br>
            <a:r>
              <a:rPr kumimoji="1" lang="en-US" altLang="ko-Kore-KR" sz="2500" dirty="0"/>
              <a:t>target : </a:t>
            </a:r>
            <a:r>
              <a:rPr kumimoji="1" lang="ko-Kore-KR" altLang="en-US" sz="2500" dirty="0"/>
              <a:t>매출</a:t>
            </a:r>
            <a:r>
              <a:rPr kumimoji="1" lang="en-US" altLang="ko-Kore-KR" sz="2500" dirty="0"/>
              <a:t>(</a:t>
            </a:r>
            <a:r>
              <a:rPr kumimoji="1" lang="ko-Kore-KR" altLang="en-US" sz="2500" dirty="0"/>
              <a:t>신규</a:t>
            </a:r>
            <a:r>
              <a:rPr kumimoji="1" lang="en-US" altLang="ko-Kore-KR" sz="2500" dirty="0"/>
              <a:t>+</a:t>
            </a:r>
            <a:r>
              <a:rPr kumimoji="1" lang="ko-Kore-KR" altLang="en-US" sz="2500" dirty="0"/>
              <a:t>기존</a:t>
            </a:r>
            <a:r>
              <a:rPr kumimoji="1" lang="en-US" altLang="ko-Kore-KR" sz="2500" dirty="0"/>
              <a:t>)</a:t>
            </a:r>
            <a:endParaRPr kumimoji="1" lang="ko-Kore-KR" altLang="en-US" sz="25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55FC2D-991F-D111-9363-3ED5036A19CE}"/>
              </a:ext>
            </a:extLst>
          </p:cNvPr>
          <p:cNvSpPr txBox="1">
            <a:spLocks/>
          </p:cNvSpPr>
          <p:nvPr/>
        </p:nvSpPr>
        <p:spPr>
          <a:xfrm>
            <a:off x="10820400" y="2252507"/>
            <a:ext cx="65669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500" dirty="0"/>
              <a:t>구매전환비율 대비 매출</a:t>
            </a:r>
            <a:r>
              <a:rPr kumimoji="1" lang="en-US" altLang="ko-Kore-KR" sz="2500" dirty="0"/>
              <a:t>(</a:t>
            </a:r>
            <a:r>
              <a:rPr kumimoji="1" lang="ko-Kore-KR" altLang="en-US" sz="2500" dirty="0"/>
              <a:t>신규</a:t>
            </a:r>
            <a:r>
              <a:rPr kumimoji="1" lang="en-US" altLang="ko-Kore-KR" sz="2500" dirty="0"/>
              <a:t>+</a:t>
            </a:r>
            <a:r>
              <a:rPr kumimoji="1" lang="ko-Kore-KR" altLang="en-US" sz="2500" dirty="0"/>
              <a:t>기준</a:t>
            </a:r>
            <a:r>
              <a:rPr kumimoji="1" lang="en-US" altLang="ko-Kore-KR" sz="2500" dirty="0"/>
              <a:t>)</a:t>
            </a:r>
            <a:r>
              <a:rPr kumimoji="1" lang="ko-Kore-KR" altLang="en-US" sz="2500" dirty="0"/>
              <a:t> 증감 분석</a:t>
            </a:r>
          </a:p>
        </p:txBody>
      </p:sp>
      <p:pic>
        <p:nvPicPr>
          <p:cNvPr id="14" name="그림 1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CEB7E2D7-801F-DD45-9862-7E5659393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451" y="3501296"/>
            <a:ext cx="7361935" cy="62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6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0F4DAB2-5070-6C72-07C9-B713B64F9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83" y="400309"/>
            <a:ext cx="8229600" cy="1143000"/>
          </a:xfrm>
        </p:spPr>
        <p:txBody>
          <a:bodyPr/>
          <a:lstStyle/>
          <a:p>
            <a:pPr algn="l"/>
            <a:r>
              <a:rPr kumimoji="1" lang="en-US" altLang="ko-Kore-KR" dirty="0"/>
              <a:t>Game B</a:t>
            </a:r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2030F35-09D4-14CF-4CC0-E9310C477AC7}"/>
              </a:ext>
            </a:extLst>
          </p:cNvPr>
          <p:cNvSpPr txBox="1">
            <a:spLocks/>
          </p:cNvSpPr>
          <p:nvPr/>
        </p:nvSpPr>
        <p:spPr>
          <a:xfrm>
            <a:off x="11201400" y="1320800"/>
            <a:ext cx="6799717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2500" dirty="0"/>
              <a:t>Source  : </a:t>
            </a:r>
            <a:r>
              <a:rPr kumimoji="1" lang="ko-Kore-KR" altLang="en-US" sz="2500" dirty="0"/>
              <a:t>유저 </a:t>
            </a: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명 확보 지출</a:t>
            </a:r>
            <a:r>
              <a:rPr kumimoji="1" lang="en-US" altLang="ko-Kore-KR" sz="2500" dirty="0"/>
              <a:t> </a:t>
            </a:r>
            <a:r>
              <a:rPr kumimoji="1" lang="ko-Kore-KR" altLang="en-US" sz="2500" dirty="0"/>
              <a:t>비용 </a:t>
            </a:r>
            <a:br>
              <a:rPr kumimoji="1" lang="en-US" altLang="ko-Kore-KR" sz="2500" dirty="0"/>
            </a:br>
            <a:r>
              <a:rPr kumimoji="1" lang="en-US" altLang="ko-Kore-KR" sz="2500" dirty="0"/>
              <a:t>target : </a:t>
            </a:r>
            <a:r>
              <a:rPr kumimoji="1" lang="ko-Kore-KR" altLang="en-US" sz="2500" dirty="0"/>
              <a:t>매출</a:t>
            </a:r>
            <a:r>
              <a:rPr kumimoji="1" lang="en-US" altLang="ko-Kore-KR" sz="2500" dirty="0"/>
              <a:t>(</a:t>
            </a:r>
            <a:r>
              <a:rPr kumimoji="1" lang="ko-Kore-KR" altLang="en-US" sz="2500" dirty="0"/>
              <a:t>신규</a:t>
            </a:r>
            <a:r>
              <a:rPr kumimoji="1" lang="en-US" altLang="ko-Kore-KR" sz="2500" dirty="0"/>
              <a:t>+</a:t>
            </a:r>
            <a:r>
              <a:rPr kumimoji="1" lang="ko-Kore-KR" altLang="en-US" sz="2500" dirty="0"/>
              <a:t>기존</a:t>
            </a:r>
            <a:r>
              <a:rPr kumimoji="1" lang="en-US" altLang="ko-Kore-KR" sz="2500" dirty="0"/>
              <a:t>)</a:t>
            </a:r>
          </a:p>
        </p:txBody>
      </p:sp>
      <p:pic>
        <p:nvPicPr>
          <p:cNvPr id="7" name="그림 6" descr="라인, 텍스트, 그래프, 번호이(가) 표시된 사진&#10;&#10;자동 생성된 설명">
            <a:extLst>
              <a:ext uri="{FF2B5EF4-FFF2-40B4-BE49-F238E27FC236}">
                <a16:creationId xmlns:a16="http://schemas.microsoft.com/office/drawing/2014/main" id="{3BB76BC1-08EA-A588-572B-E7F12E709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99" y="3734578"/>
            <a:ext cx="6699263" cy="605712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ADFF865-32A6-4F5A-377B-C050541D8D23}"/>
              </a:ext>
            </a:extLst>
          </p:cNvPr>
          <p:cNvSpPr txBox="1">
            <a:spLocks/>
          </p:cNvSpPr>
          <p:nvPr/>
        </p:nvSpPr>
        <p:spPr>
          <a:xfrm>
            <a:off x="11222761" y="2463800"/>
            <a:ext cx="67569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000" dirty="0"/>
              <a:t>유저 </a:t>
            </a:r>
            <a:r>
              <a:rPr kumimoji="1" lang="en-US" altLang="ko-Kore-KR" sz="2000" dirty="0"/>
              <a:t>1</a:t>
            </a:r>
            <a:r>
              <a:rPr kumimoji="1" lang="ko-Kore-KR" altLang="en-US" sz="2000" dirty="0"/>
              <a:t>명 확보 지출 비용 대비 매출</a:t>
            </a:r>
            <a:r>
              <a:rPr kumimoji="1" lang="en-US" altLang="ko-Kore-KR" sz="2000" dirty="0"/>
              <a:t>(</a:t>
            </a:r>
            <a:r>
              <a:rPr kumimoji="1" lang="ko-Kore-KR" altLang="en-US" sz="2000" dirty="0"/>
              <a:t>신규</a:t>
            </a:r>
            <a:r>
              <a:rPr kumimoji="1" lang="en-US" altLang="ko-Kore-KR" sz="2000" dirty="0"/>
              <a:t>+</a:t>
            </a:r>
            <a:r>
              <a:rPr kumimoji="1" lang="ko-Kore-KR" altLang="en-US" sz="2000" dirty="0"/>
              <a:t>기준</a:t>
            </a:r>
            <a:r>
              <a:rPr kumimoji="1" lang="en-US" altLang="ko-Kore-KR" sz="2000" dirty="0"/>
              <a:t>)</a:t>
            </a:r>
            <a:r>
              <a:rPr kumimoji="1" lang="ko-Kore-KR" altLang="en-US" sz="2000" dirty="0"/>
              <a:t> 증감 분석</a:t>
            </a: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FE3178C-0828-56EE-FA76-2BB373E6F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3" y="2247900"/>
            <a:ext cx="11073067" cy="763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2F6BB-F075-12EF-3C53-C81AA4EC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19100"/>
            <a:ext cx="8229600" cy="1143000"/>
          </a:xfrm>
        </p:spPr>
        <p:txBody>
          <a:bodyPr/>
          <a:lstStyle/>
          <a:p>
            <a:pPr algn="l"/>
            <a:r>
              <a:rPr kumimoji="1" lang="en-US" altLang="ko-Kore-KR" dirty="0"/>
              <a:t>Game C</a:t>
            </a:r>
            <a:endParaRPr kumimoji="1" lang="ko-Kore-KR" altLang="en-US" dirty="0"/>
          </a:p>
        </p:txBody>
      </p:sp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329AFB4-38D1-426D-31D9-61965F371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791286"/>
            <a:ext cx="10591801" cy="822901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BC751B8-BDF1-CFFB-B7DB-1D4198E9A33E}"/>
              </a:ext>
            </a:extLst>
          </p:cNvPr>
          <p:cNvSpPr txBox="1">
            <a:spLocks/>
          </p:cNvSpPr>
          <p:nvPr/>
        </p:nvSpPr>
        <p:spPr>
          <a:xfrm>
            <a:off x="11236546" y="817675"/>
            <a:ext cx="6928291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2500" dirty="0"/>
              <a:t>Source  : </a:t>
            </a:r>
            <a:r>
              <a:rPr kumimoji="1" lang="ko-Kore-KR" altLang="en-US" sz="2500" dirty="0"/>
              <a:t>유저 </a:t>
            </a: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명 확보 지출</a:t>
            </a:r>
            <a:r>
              <a:rPr kumimoji="1" lang="en-US" altLang="ko-Kore-KR" sz="2500" dirty="0"/>
              <a:t> </a:t>
            </a:r>
            <a:r>
              <a:rPr kumimoji="1" lang="ko-Kore-KR" altLang="en-US" sz="2500" dirty="0"/>
              <a:t>비용 </a:t>
            </a:r>
            <a:br>
              <a:rPr kumimoji="1" lang="en-US" altLang="ko-Kore-KR" sz="2500" dirty="0"/>
            </a:br>
            <a:r>
              <a:rPr kumimoji="1" lang="en-US" altLang="ko-Kore-KR" sz="2500" dirty="0"/>
              <a:t>target : </a:t>
            </a:r>
            <a:r>
              <a:rPr kumimoji="1" lang="ko-Kore-KR" altLang="en-US" sz="2500" dirty="0"/>
              <a:t>가입자수</a:t>
            </a:r>
            <a:endParaRPr kumimoji="1" lang="en-US" altLang="ko-Kore-KR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1F3B4-DD23-535C-1D9E-BCDE59A14DF7}"/>
              </a:ext>
            </a:extLst>
          </p:cNvPr>
          <p:cNvSpPr txBox="1"/>
          <p:nvPr/>
        </p:nvSpPr>
        <p:spPr>
          <a:xfrm>
            <a:off x="11217053" y="2988191"/>
            <a:ext cx="6728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200" dirty="0"/>
              <a:t>유저 </a:t>
            </a:r>
            <a:r>
              <a:rPr kumimoji="1" lang="en-US" altLang="ko-Kore-KR" sz="2200" dirty="0"/>
              <a:t>1</a:t>
            </a:r>
            <a:r>
              <a:rPr kumimoji="1" lang="ko-Kore-KR" altLang="en-US" sz="2200" dirty="0"/>
              <a:t>명 확보 지출 비용 대비 가입자 수 증감 분석</a:t>
            </a:r>
          </a:p>
        </p:txBody>
      </p:sp>
      <p:pic>
        <p:nvPicPr>
          <p:cNvPr id="10" name="그림 9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AF97500D-C861-3C57-2D91-394F3981F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695700"/>
            <a:ext cx="700739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3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1874B7-E880-852F-6939-1F935635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l"/>
            <a:r>
              <a:rPr kumimoji="1" lang="en-US" altLang="ko-Kore-KR" dirty="0"/>
              <a:t>Game C</a:t>
            </a:r>
            <a:endParaRPr kumimoji="1" lang="ko-Kore-KR" altLang="en-US" dirty="0"/>
          </a:p>
        </p:txBody>
      </p:sp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A338B45-86C7-D654-0CBE-31F49105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47900"/>
            <a:ext cx="10989278" cy="77724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707D997-51CF-5EB3-01E0-EEA0B5BFD82D}"/>
              </a:ext>
            </a:extLst>
          </p:cNvPr>
          <p:cNvSpPr txBox="1">
            <a:spLocks/>
          </p:cNvSpPr>
          <p:nvPr/>
        </p:nvSpPr>
        <p:spPr>
          <a:xfrm>
            <a:off x="11259714" y="1073020"/>
            <a:ext cx="693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2500" dirty="0"/>
              <a:t>Source  : </a:t>
            </a:r>
            <a:r>
              <a:rPr kumimoji="1" lang="ko-Kore-KR" altLang="en-US" sz="2500" dirty="0"/>
              <a:t>구매전환비율 </a:t>
            </a:r>
            <a:br>
              <a:rPr kumimoji="1" lang="en-US" altLang="ko-Kore-KR" sz="2500" dirty="0"/>
            </a:br>
            <a:r>
              <a:rPr kumimoji="1" lang="en-US" altLang="ko-Kore-KR" sz="2500" dirty="0"/>
              <a:t>target : </a:t>
            </a:r>
            <a:r>
              <a:rPr kumimoji="1" lang="ko-Kore-KR" altLang="en-US" sz="2500" dirty="0"/>
              <a:t>매출</a:t>
            </a:r>
            <a:r>
              <a:rPr kumimoji="1" lang="en-US" altLang="ko-Kore-KR" sz="2500" dirty="0"/>
              <a:t>(</a:t>
            </a:r>
            <a:r>
              <a:rPr kumimoji="1" lang="ko-Kore-KR" altLang="en-US" sz="2500" dirty="0"/>
              <a:t>신규</a:t>
            </a:r>
            <a:r>
              <a:rPr kumimoji="1" lang="en-US" altLang="ko-Kore-KR" sz="2500" dirty="0"/>
              <a:t>+</a:t>
            </a:r>
            <a:r>
              <a:rPr kumimoji="1" lang="ko-Kore-KR" altLang="en-US" sz="2500" dirty="0"/>
              <a:t>기존</a:t>
            </a:r>
            <a:r>
              <a:rPr kumimoji="1" lang="en-US" altLang="ko-Kore-KR" sz="2500" dirty="0"/>
              <a:t>)</a:t>
            </a:r>
            <a:endParaRPr kumimoji="1" lang="ko-Kore-KR" altLang="en-US" sz="25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3F1119D-F7DA-625F-71C7-BC329E13E600}"/>
              </a:ext>
            </a:extLst>
          </p:cNvPr>
          <p:cNvSpPr txBox="1">
            <a:spLocks/>
          </p:cNvSpPr>
          <p:nvPr/>
        </p:nvSpPr>
        <p:spPr>
          <a:xfrm>
            <a:off x="11352243" y="2476500"/>
            <a:ext cx="60335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300" dirty="0"/>
              <a:t>구매전환비율 대비 매출</a:t>
            </a:r>
            <a:r>
              <a:rPr kumimoji="1" lang="en-US" altLang="ko-Kore-KR" sz="2300" dirty="0"/>
              <a:t>(</a:t>
            </a:r>
            <a:r>
              <a:rPr kumimoji="1" lang="ko-Kore-KR" altLang="en-US" sz="2300" dirty="0"/>
              <a:t>신규</a:t>
            </a:r>
            <a:r>
              <a:rPr kumimoji="1" lang="en-US" altLang="ko-Kore-KR" sz="2300" dirty="0"/>
              <a:t>+</a:t>
            </a:r>
            <a:r>
              <a:rPr kumimoji="1" lang="ko-Kore-KR" altLang="en-US" sz="2300" dirty="0"/>
              <a:t>기준</a:t>
            </a:r>
            <a:r>
              <a:rPr kumimoji="1" lang="en-US" altLang="ko-Kore-KR" sz="2300" dirty="0"/>
              <a:t>)</a:t>
            </a:r>
            <a:r>
              <a:rPr kumimoji="1" lang="ko-Kore-KR" altLang="en-US" sz="2300" dirty="0"/>
              <a:t> 증감 분석</a:t>
            </a:r>
          </a:p>
        </p:txBody>
      </p:sp>
      <p:pic>
        <p:nvPicPr>
          <p:cNvPr id="12" name="그림 11" descr="라인, 텍스트, 그래프, 번호이(가) 표시된 사진&#10;&#10;자동 생성된 설명">
            <a:extLst>
              <a:ext uri="{FF2B5EF4-FFF2-40B4-BE49-F238E27FC236}">
                <a16:creationId xmlns:a16="http://schemas.microsoft.com/office/drawing/2014/main" id="{C7212108-9958-91ED-4289-12B95AF86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715" y="3619500"/>
            <a:ext cx="684167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5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CE23D9B-B652-25E0-2FE7-8C20E9A7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59" y="342900"/>
            <a:ext cx="8229600" cy="1143000"/>
          </a:xfrm>
        </p:spPr>
        <p:txBody>
          <a:bodyPr/>
          <a:lstStyle/>
          <a:p>
            <a:pPr algn="l"/>
            <a:r>
              <a:rPr kumimoji="1" lang="en-US" altLang="ko-Kore-KR" dirty="0"/>
              <a:t>Game C</a:t>
            </a:r>
            <a:endParaRPr kumimoji="1" lang="ko-Kore-KR" altLang="en-US" dirty="0"/>
          </a:p>
        </p:txBody>
      </p:sp>
      <p:pic>
        <p:nvPicPr>
          <p:cNvPr id="6" name="그림 5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621C32C1-7BF2-69D4-DD81-2E1E5915F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38300"/>
            <a:ext cx="10896600" cy="84582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C4A8573-B901-7383-DB5F-ECAC3C9FE981}"/>
              </a:ext>
            </a:extLst>
          </p:cNvPr>
          <p:cNvSpPr txBox="1">
            <a:spLocks/>
          </p:cNvSpPr>
          <p:nvPr/>
        </p:nvSpPr>
        <p:spPr>
          <a:xfrm>
            <a:off x="11201400" y="1320800"/>
            <a:ext cx="6799717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2500" dirty="0"/>
              <a:t>Source  : </a:t>
            </a:r>
            <a:r>
              <a:rPr kumimoji="1" lang="ko-Kore-KR" altLang="en-US" sz="2500" dirty="0"/>
              <a:t>유저 </a:t>
            </a: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명 확보 지출</a:t>
            </a:r>
            <a:r>
              <a:rPr kumimoji="1" lang="en-US" altLang="ko-Kore-KR" sz="2500" dirty="0"/>
              <a:t> </a:t>
            </a:r>
            <a:r>
              <a:rPr kumimoji="1" lang="ko-Kore-KR" altLang="en-US" sz="2500" dirty="0"/>
              <a:t>비용 </a:t>
            </a:r>
            <a:br>
              <a:rPr kumimoji="1" lang="en-US" altLang="ko-Kore-KR" sz="2500" dirty="0"/>
            </a:br>
            <a:r>
              <a:rPr kumimoji="1" lang="en-US" altLang="ko-Kore-KR" sz="2500" dirty="0"/>
              <a:t>target : </a:t>
            </a:r>
            <a:r>
              <a:rPr kumimoji="1" lang="ko-Kore-KR" altLang="en-US" sz="2500" dirty="0"/>
              <a:t>매출</a:t>
            </a:r>
            <a:r>
              <a:rPr kumimoji="1" lang="en-US" altLang="ko-Kore-KR" sz="2500" dirty="0"/>
              <a:t>(</a:t>
            </a:r>
            <a:r>
              <a:rPr kumimoji="1" lang="ko-Kore-KR" altLang="en-US" sz="2500" dirty="0"/>
              <a:t>신규</a:t>
            </a:r>
            <a:r>
              <a:rPr kumimoji="1" lang="en-US" altLang="ko-Kore-KR" sz="2500" dirty="0"/>
              <a:t>+</a:t>
            </a:r>
            <a:r>
              <a:rPr kumimoji="1" lang="ko-Kore-KR" altLang="en-US" sz="2500" dirty="0"/>
              <a:t>기존</a:t>
            </a:r>
            <a:r>
              <a:rPr kumimoji="1" lang="en-US" altLang="ko-Kore-KR" sz="2500" dirty="0"/>
              <a:t>)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92739F3-4469-1F56-9BAF-356330965306}"/>
              </a:ext>
            </a:extLst>
          </p:cNvPr>
          <p:cNvSpPr txBox="1">
            <a:spLocks/>
          </p:cNvSpPr>
          <p:nvPr/>
        </p:nvSpPr>
        <p:spPr>
          <a:xfrm>
            <a:off x="11222761" y="2463800"/>
            <a:ext cx="67569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000" dirty="0"/>
              <a:t>유저 </a:t>
            </a:r>
            <a:r>
              <a:rPr kumimoji="1" lang="en-US" altLang="ko-Kore-KR" sz="2000" dirty="0"/>
              <a:t>1</a:t>
            </a:r>
            <a:r>
              <a:rPr kumimoji="1" lang="ko-Kore-KR" altLang="en-US" sz="2000" dirty="0"/>
              <a:t>명 확보 지출 비용 대비 매출</a:t>
            </a:r>
            <a:r>
              <a:rPr kumimoji="1" lang="en-US" altLang="ko-Kore-KR" sz="2000" dirty="0"/>
              <a:t>(</a:t>
            </a:r>
            <a:r>
              <a:rPr kumimoji="1" lang="ko-Kore-KR" altLang="en-US" sz="2000" dirty="0"/>
              <a:t>신규</a:t>
            </a:r>
            <a:r>
              <a:rPr kumimoji="1" lang="en-US" altLang="ko-Kore-KR" sz="2000" dirty="0"/>
              <a:t>+</a:t>
            </a:r>
            <a:r>
              <a:rPr kumimoji="1" lang="ko-Kore-KR" altLang="en-US" sz="2000" dirty="0"/>
              <a:t>기준</a:t>
            </a:r>
            <a:r>
              <a:rPr kumimoji="1" lang="en-US" altLang="ko-Kore-KR" sz="2000" dirty="0"/>
              <a:t>)</a:t>
            </a:r>
            <a:r>
              <a:rPr kumimoji="1" lang="ko-Kore-KR" altLang="en-US" sz="2000" dirty="0"/>
              <a:t> 증감 분석</a:t>
            </a:r>
          </a:p>
        </p:txBody>
      </p:sp>
      <p:pic>
        <p:nvPicPr>
          <p:cNvPr id="10" name="그림 9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1AD14FEB-4771-F43A-04F1-F8B4B0AC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3390900"/>
            <a:ext cx="7260771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4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526" y="7962979"/>
            <a:ext cx="16633896" cy="14286"/>
            <a:chOff x="781526" y="7962979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526" y="7962979"/>
              <a:ext cx="16633896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480" y="712652"/>
            <a:ext cx="2025238" cy="18797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1979790"/>
            <a:ext cx="1569419" cy="19558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3091890"/>
            <a:ext cx="1577038" cy="19558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504" y="4225624"/>
            <a:ext cx="1573867" cy="19558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504" y="5363024"/>
            <a:ext cx="1591010" cy="1955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04" y="6506833"/>
            <a:ext cx="1574505" cy="19558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04" y="7612538"/>
            <a:ext cx="1582752" cy="19558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095492-DB38-A17C-557F-B317F23BCDF1}"/>
              </a:ext>
            </a:extLst>
          </p:cNvPr>
          <p:cNvSpPr txBox="1"/>
          <p:nvPr/>
        </p:nvSpPr>
        <p:spPr>
          <a:xfrm>
            <a:off x="2542033" y="3650429"/>
            <a:ext cx="9061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latin typeface="GulimChe" panose="020B0609000101010101" pitchFamily="49" charset="-127"/>
                <a:ea typeface="GulimChe" panose="020B0609000101010101" pitchFamily="49" charset="-127"/>
              </a:rPr>
              <a:t>사내 서비스 중인 다른 게임 분석 및 보고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BDB96-EEAB-EAF3-37F1-C13E94A878AA}"/>
              </a:ext>
            </a:extLst>
          </p:cNvPr>
          <p:cNvSpPr txBox="1"/>
          <p:nvPr/>
        </p:nvSpPr>
        <p:spPr>
          <a:xfrm>
            <a:off x="2526696" y="2567306"/>
            <a:ext cx="9061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latin typeface="GulimChe" panose="020B0609000101010101" pitchFamily="49" charset="-127"/>
                <a:ea typeface="GulimChe" panose="020B0609000101010101" pitchFamily="49" charset="-127"/>
              </a:rPr>
              <a:t>대표 성과 보고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599A9-4409-D8AA-B3EF-51BEFB4E9CF9}"/>
              </a:ext>
            </a:extLst>
          </p:cNvPr>
          <p:cNvSpPr txBox="1"/>
          <p:nvPr/>
        </p:nvSpPr>
        <p:spPr>
          <a:xfrm>
            <a:off x="2664718" y="8198960"/>
            <a:ext cx="9061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latin typeface="GulimChe" panose="020B0609000101010101" pitchFamily="49" charset="-127"/>
                <a:ea typeface="GulimChe" panose="020B0609000101010101" pitchFamily="49" charset="-127"/>
              </a:rPr>
              <a:t>추가 요청 지표 및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03D80-0E2B-5616-0E1C-DF1D5584825F}"/>
              </a:ext>
            </a:extLst>
          </p:cNvPr>
          <p:cNvSpPr txBox="1"/>
          <p:nvPr/>
        </p:nvSpPr>
        <p:spPr>
          <a:xfrm>
            <a:off x="2526695" y="5930395"/>
            <a:ext cx="9061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latin typeface="GulimChe" panose="020B0609000101010101" pitchFamily="49" charset="-127"/>
                <a:ea typeface="GulimChe" panose="020B0609000101010101" pitchFamily="49" charset="-127"/>
              </a:rPr>
              <a:t>수치 집중 보고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E4FF1-7B9E-E2D4-1004-E580CB1241BE}"/>
              </a:ext>
            </a:extLst>
          </p:cNvPr>
          <p:cNvSpPr txBox="1"/>
          <p:nvPr/>
        </p:nvSpPr>
        <p:spPr>
          <a:xfrm>
            <a:off x="2535556" y="4846664"/>
            <a:ext cx="9061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latin typeface="GulimChe" panose="020B0609000101010101" pitchFamily="49" charset="-127"/>
                <a:ea typeface="GulimChe" panose="020B0609000101010101" pitchFamily="49" charset="-127"/>
              </a:rPr>
              <a:t>사용자 데이터 보고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49A04-0F96-288E-3C6C-B7F4E37BAB00}"/>
              </a:ext>
            </a:extLst>
          </p:cNvPr>
          <p:cNvSpPr txBox="1"/>
          <p:nvPr/>
        </p:nvSpPr>
        <p:spPr>
          <a:xfrm>
            <a:off x="2542033" y="7087509"/>
            <a:ext cx="9061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latin typeface="GulimChe" panose="020B0609000101010101" pitchFamily="49" charset="-127"/>
                <a:ea typeface="GulimChe" panose="020B0609000101010101" pitchFamily="49" charset="-127"/>
              </a:rPr>
              <a:t>간단한 비율 보고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0862" y="703272"/>
            <a:ext cx="5318552" cy="1888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842" y="666834"/>
            <a:ext cx="1574504" cy="19200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9240" y="251145"/>
            <a:ext cx="9812143" cy="9253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4B45E-93D6-984F-B0CE-E3871AEE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1143000"/>
          </a:xfrm>
        </p:spPr>
        <p:txBody>
          <a:bodyPr/>
          <a:lstStyle/>
          <a:p>
            <a:pPr algn="l"/>
            <a:r>
              <a:rPr kumimoji="1" lang="en-US" altLang="ko-Kore-KR" dirty="0"/>
              <a:t>Game A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EC096C9-65B0-1BD0-219F-B0591E631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18355942" cy="88693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65E00-F0F9-F2AC-1C1E-FB2B917E6CBD}"/>
              </a:ext>
            </a:extLst>
          </p:cNvPr>
          <p:cNvSpPr txBox="1"/>
          <p:nvPr/>
        </p:nvSpPr>
        <p:spPr>
          <a:xfrm>
            <a:off x="10964542" y="415251"/>
            <a:ext cx="7391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/>
              <a:t>* Keyword </a:t>
            </a:r>
          </a:p>
          <a:p>
            <a:r>
              <a:rPr kumimoji="1" lang="en-US" altLang="ko-Kore-KR" sz="2500" dirty="0"/>
              <a:t>- UAC : </a:t>
            </a:r>
            <a:r>
              <a:rPr kumimoji="1" lang="ko-Kore-KR" altLang="en-US" sz="2500" dirty="0"/>
              <a:t>유저 </a:t>
            </a: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명 확보를 위해 지출한 마케팅 비용</a:t>
            </a:r>
          </a:p>
        </p:txBody>
      </p:sp>
    </p:spTree>
    <p:extLst>
      <p:ext uri="{BB962C8B-B14F-4D97-AF65-F5344CB8AC3E}">
        <p14:creationId xmlns:p14="http://schemas.microsoft.com/office/powerpoint/2010/main" val="242836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F8823-48CF-0C8C-3AA6-441FE53C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ko-Kore-KR" dirty="0"/>
              <a:t>Game B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9CDBA87-D1D2-44E0-8537-E1650C504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18250024" cy="88693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A7B64-EF6D-A7EC-8E19-1C0A0D25F6B9}"/>
              </a:ext>
            </a:extLst>
          </p:cNvPr>
          <p:cNvSpPr txBox="1"/>
          <p:nvPr/>
        </p:nvSpPr>
        <p:spPr>
          <a:xfrm>
            <a:off x="10830271" y="415251"/>
            <a:ext cx="7391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/>
              <a:t>* Keyword </a:t>
            </a:r>
          </a:p>
          <a:p>
            <a:r>
              <a:rPr kumimoji="1" lang="en-US" altLang="ko-Kore-KR" sz="2500" dirty="0"/>
              <a:t>- UAC : </a:t>
            </a:r>
            <a:r>
              <a:rPr kumimoji="1" lang="ko-Kore-KR" altLang="en-US" sz="2500" dirty="0"/>
              <a:t>유저 </a:t>
            </a: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명 확보를 위해 지출한 마케팅 비용</a:t>
            </a:r>
          </a:p>
        </p:txBody>
      </p:sp>
    </p:spTree>
    <p:extLst>
      <p:ext uri="{BB962C8B-B14F-4D97-AF65-F5344CB8AC3E}">
        <p14:creationId xmlns:p14="http://schemas.microsoft.com/office/powerpoint/2010/main" val="1596142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4BE00-CC7D-9661-5D4C-43DEEA7F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ko-Kore-KR" dirty="0"/>
              <a:t>Game C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E5D53C5-2641-5A86-CD96-9DA591C47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18288000" cy="85947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F12F0-7B30-8864-CEB9-483991E90F14}"/>
              </a:ext>
            </a:extLst>
          </p:cNvPr>
          <p:cNvSpPr txBox="1"/>
          <p:nvPr/>
        </p:nvSpPr>
        <p:spPr>
          <a:xfrm>
            <a:off x="10926726" y="415251"/>
            <a:ext cx="7391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/>
              <a:t>* Keyword </a:t>
            </a:r>
          </a:p>
          <a:p>
            <a:r>
              <a:rPr kumimoji="1" lang="en-US" altLang="ko-Kore-KR" sz="2500" dirty="0"/>
              <a:t>- UAC : </a:t>
            </a:r>
            <a:r>
              <a:rPr kumimoji="1" lang="ko-Kore-KR" altLang="en-US" sz="2500" dirty="0"/>
              <a:t>유저 </a:t>
            </a: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명 확보를 위해 지출한 마케팅 비용</a:t>
            </a:r>
          </a:p>
        </p:txBody>
      </p:sp>
    </p:spTree>
    <p:extLst>
      <p:ext uri="{BB962C8B-B14F-4D97-AF65-F5344CB8AC3E}">
        <p14:creationId xmlns:p14="http://schemas.microsoft.com/office/powerpoint/2010/main" val="1935995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842" y="666834"/>
            <a:ext cx="1582752" cy="19200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32317" y="251145"/>
            <a:ext cx="9605991" cy="925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45C17B-6E39-C66E-ECC8-7B37662E349B}"/>
              </a:ext>
            </a:extLst>
          </p:cNvPr>
          <p:cNvSpPr txBox="1"/>
          <p:nvPr/>
        </p:nvSpPr>
        <p:spPr>
          <a:xfrm>
            <a:off x="2221594" y="1176517"/>
            <a:ext cx="90617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800" dirty="0">
                <a:latin typeface="GulimChe" panose="020B0609000101010101" pitchFamily="49" charset="-127"/>
                <a:ea typeface="GulimChe" panose="020B0609000101010101" pitchFamily="49" charset="-127"/>
              </a:rPr>
              <a:t>추가 요청 지표 및 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89DB9-3850-14AD-D083-9D43F498141C}"/>
              </a:ext>
            </a:extLst>
          </p:cNvPr>
          <p:cNvSpPr txBox="1"/>
          <p:nvPr/>
        </p:nvSpPr>
        <p:spPr>
          <a:xfrm>
            <a:off x="802582" y="2947897"/>
            <a:ext cx="15163800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300" dirty="0"/>
              <a:t>Game B</a:t>
            </a:r>
            <a:r>
              <a:rPr kumimoji="1" lang="ko-Kore-KR" altLang="en-US" sz="2300" dirty="0"/>
              <a:t>는 현재 기존유저의 비율이 높고</a:t>
            </a:r>
            <a:r>
              <a:rPr kumimoji="1" lang="en-US" altLang="ko-Kore-KR" sz="2300" dirty="0"/>
              <a:t>, </a:t>
            </a:r>
            <a:r>
              <a:rPr kumimoji="1" lang="ko-Kore-KR" altLang="en-US" sz="2300" dirty="0"/>
              <a:t>신규</a:t>
            </a:r>
            <a:r>
              <a:rPr kumimoji="1" lang="en-US" altLang="ko-Kore-KR" sz="2300" dirty="0"/>
              <a:t>,</a:t>
            </a:r>
            <a:r>
              <a:rPr kumimoji="1" lang="ko-Kore-KR" altLang="en-US" sz="2300" dirty="0"/>
              <a:t>복귀 유저의 고정수치 값이 지속적으로 상승 추세에 있습니다</a:t>
            </a:r>
            <a:r>
              <a:rPr kumimoji="1" lang="en-US" altLang="ko-Kore-KR" sz="2300" dirty="0"/>
              <a:t>.</a:t>
            </a:r>
          </a:p>
          <a:p>
            <a:endParaRPr kumimoji="1" lang="en-US" altLang="ko-KR" sz="2300" dirty="0"/>
          </a:p>
          <a:p>
            <a:r>
              <a:rPr kumimoji="1" lang="ko-KR" altLang="en-US" sz="2300" dirty="0"/>
              <a:t>따라서 개발팀에 추가적인 </a:t>
            </a:r>
            <a:r>
              <a:rPr kumimoji="1" lang="en-US" altLang="ko-KR" sz="2300" dirty="0"/>
              <a:t>2</a:t>
            </a:r>
            <a:r>
              <a:rPr kumimoji="1" lang="ko-KR" altLang="en-US" sz="2300" dirty="0"/>
              <a:t>가지 지표를 </a:t>
            </a:r>
            <a:r>
              <a:rPr kumimoji="1" lang="ko-KR" altLang="en-US" sz="2300" dirty="0" err="1"/>
              <a:t>요청드리고자</a:t>
            </a:r>
            <a:r>
              <a:rPr kumimoji="1" lang="ko-KR" altLang="en-US" sz="2300" dirty="0"/>
              <a:t> 합니다</a:t>
            </a:r>
            <a:r>
              <a:rPr kumimoji="1" lang="en-US" altLang="ko-KR" sz="2300" dirty="0"/>
              <a:t>.</a:t>
            </a:r>
          </a:p>
          <a:p>
            <a:r>
              <a:rPr kumimoji="1" lang="en-US" altLang="ko-KR" sz="2300" dirty="0"/>
              <a:t> </a:t>
            </a:r>
            <a:endParaRPr kumimoji="1" lang="en-US" altLang="ko-Kore-KR" sz="2300" dirty="0"/>
          </a:p>
          <a:p>
            <a:pPr marL="342900" indent="-342900">
              <a:buAutoNum type="arabicPeriod"/>
            </a:pPr>
            <a:r>
              <a:rPr kumimoji="1" lang="en-US" altLang="ko-Kore-KR" sz="2300" dirty="0"/>
              <a:t>TS(Time spent) </a:t>
            </a:r>
            <a:r>
              <a:rPr kumimoji="1" lang="en-US" altLang="ko-KR" sz="2300" dirty="0"/>
              <a:t>: </a:t>
            </a:r>
            <a:r>
              <a:rPr kumimoji="1" lang="ko-KR" altLang="en-US" sz="2300" dirty="0"/>
              <a:t>유저 별 하루 </a:t>
            </a:r>
            <a:r>
              <a:rPr kumimoji="1" lang="en-US" altLang="ko-KR" sz="2300" dirty="0"/>
              <a:t>1</a:t>
            </a:r>
            <a:r>
              <a:rPr kumimoji="1" lang="ko-KR" altLang="en-US" sz="2300" dirty="0"/>
              <a:t>인당 플레이시간</a:t>
            </a:r>
            <a:endParaRPr kumimoji="1" lang="en-US" altLang="ko-KR" sz="2300" dirty="0"/>
          </a:p>
          <a:p>
            <a:pPr marL="342900" indent="-342900">
              <a:buAutoNum type="arabicPeriod"/>
            </a:pPr>
            <a:r>
              <a:rPr kumimoji="1" lang="en-US" altLang="ko-Kore-KR" sz="2300" dirty="0"/>
              <a:t>RR(Retention rate) : </a:t>
            </a:r>
            <a:r>
              <a:rPr kumimoji="1" lang="ko-Kore-KR" altLang="en-US" sz="2300" dirty="0"/>
              <a:t>유저들의 재방문비율</a:t>
            </a:r>
            <a:endParaRPr kumimoji="1" lang="en-US" altLang="ko-Kore-KR" sz="2300" dirty="0"/>
          </a:p>
          <a:p>
            <a:endParaRPr kumimoji="1" lang="en-US" altLang="ko-Kore-KR" sz="2300" dirty="0"/>
          </a:p>
          <a:p>
            <a:r>
              <a:rPr kumimoji="1" lang="en-US" altLang="ko-Kore-KR" sz="2300" dirty="0"/>
              <a:t> </a:t>
            </a:r>
            <a:r>
              <a:rPr kumimoji="1" lang="en-US" altLang="ko-KR" sz="2300" dirty="0"/>
              <a:t>- </a:t>
            </a:r>
            <a:r>
              <a:rPr kumimoji="1" lang="en-US" altLang="ko-Kore-KR" sz="2300" dirty="0"/>
              <a:t>TS </a:t>
            </a:r>
            <a:r>
              <a:rPr kumimoji="1" lang="ko-Kore-KR" altLang="en-US" sz="2300" dirty="0"/>
              <a:t>지표를 통해</a:t>
            </a:r>
            <a:endParaRPr kumimoji="1" lang="en-US" altLang="ko-Kore-KR" sz="2300" dirty="0"/>
          </a:p>
          <a:p>
            <a:endParaRPr kumimoji="1" lang="en-US" altLang="ko-Kore-KR" sz="2300" dirty="0"/>
          </a:p>
          <a:p>
            <a:r>
              <a:rPr kumimoji="1" lang="ko-Kore-KR" altLang="en-US" sz="2300" dirty="0"/>
              <a:t>유저들의 플레이시간을 끌어 올려 인게임 내 활성시간을 올리고 결과적으로 구매 지출 액션을 돕기 위함입니다</a:t>
            </a:r>
            <a:r>
              <a:rPr kumimoji="1" lang="en-US" altLang="ko-Kore-KR" sz="2300" dirty="0"/>
              <a:t>.</a:t>
            </a:r>
          </a:p>
          <a:p>
            <a:endParaRPr kumimoji="1" lang="en-US" altLang="ko-Kore-KR" sz="2300" dirty="0"/>
          </a:p>
          <a:p>
            <a:endParaRPr kumimoji="1" lang="en-US" altLang="ko-Kore-KR" sz="2300" dirty="0"/>
          </a:p>
          <a:p>
            <a:r>
              <a:rPr kumimoji="1" lang="en-US" altLang="ko-Kore-KR" sz="2300" dirty="0"/>
              <a:t> </a:t>
            </a:r>
            <a:r>
              <a:rPr kumimoji="1" lang="en-US" altLang="ko-KR" sz="2300" dirty="0"/>
              <a:t>- </a:t>
            </a:r>
            <a:r>
              <a:rPr kumimoji="1" lang="en-US" altLang="ko-Kore-KR" sz="2300" dirty="0"/>
              <a:t>RR </a:t>
            </a:r>
            <a:r>
              <a:rPr kumimoji="1" lang="ko-Kore-KR" altLang="en-US" sz="2300" dirty="0"/>
              <a:t>지표를 통해</a:t>
            </a:r>
            <a:endParaRPr kumimoji="1" lang="en-US" altLang="ko-Kore-KR" sz="2300" dirty="0"/>
          </a:p>
          <a:p>
            <a:endParaRPr kumimoji="1" lang="en-US" altLang="ko-Kore-KR" sz="2300" dirty="0"/>
          </a:p>
          <a:p>
            <a:r>
              <a:rPr kumimoji="1" lang="ko-Kore-KR" altLang="en-US" sz="2300" dirty="0"/>
              <a:t>유저들의 이탈 구간 추적을 통해 이탈 원인을 분석하고 개선하여 </a:t>
            </a:r>
            <a:endParaRPr kumimoji="1" lang="en-US" altLang="ko-Kore-KR" sz="2300" dirty="0"/>
          </a:p>
          <a:p>
            <a:endParaRPr kumimoji="1" lang="en-US" altLang="ko-Kore-KR" sz="2300" dirty="0"/>
          </a:p>
          <a:p>
            <a:r>
              <a:rPr kumimoji="1" lang="ko-Kore-KR" altLang="en-US" sz="2300" dirty="0"/>
              <a:t>최종적으로 유저들의 재방문비율을 올리기 위함입니다</a:t>
            </a:r>
            <a:r>
              <a:rPr kumimoji="1" lang="en-US" altLang="ko-Kore-KR" sz="23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1824" y="861062"/>
            <a:ext cx="4772657" cy="17289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842" y="665519"/>
            <a:ext cx="1569419" cy="1924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02678" y="344469"/>
            <a:ext cx="11065267" cy="828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A0441D-E901-2CE2-B8B5-C3D48DC9D723}"/>
              </a:ext>
            </a:extLst>
          </p:cNvPr>
          <p:cNvSpPr txBox="1"/>
          <p:nvPr/>
        </p:nvSpPr>
        <p:spPr>
          <a:xfrm>
            <a:off x="1219200" y="3467100"/>
            <a:ext cx="13487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000" dirty="0"/>
              <a:t>높은 구매전환율</a:t>
            </a:r>
            <a:r>
              <a:rPr kumimoji="1" lang="en-US" altLang="ko-Kore-KR" sz="3000" dirty="0"/>
              <a:t>, </a:t>
            </a:r>
            <a:r>
              <a:rPr kumimoji="1" lang="ko-Kore-KR" altLang="en-US" sz="3000" dirty="0"/>
              <a:t>지속적인 가입자 수 증가 </a:t>
            </a:r>
            <a:r>
              <a:rPr kumimoji="1" lang="en-US" altLang="ko-Kore-KR" sz="3000" dirty="0"/>
              <a:t>, </a:t>
            </a:r>
            <a:r>
              <a:rPr kumimoji="1" lang="ko-Kore-KR" altLang="en-US" sz="3000" dirty="0"/>
              <a:t>활성 유저 전환 수 증가를 토대로</a:t>
            </a:r>
            <a:endParaRPr kumimoji="1" lang="en-US" altLang="ko-Kore-KR" sz="3000" dirty="0"/>
          </a:p>
          <a:p>
            <a:endParaRPr kumimoji="1" lang="en-US" altLang="ko-Kore-KR" sz="3000" dirty="0"/>
          </a:p>
          <a:p>
            <a:r>
              <a:rPr kumimoji="1" lang="en-US" altLang="ko-Kore-KR" sz="3000" dirty="0"/>
              <a:t>Game B</a:t>
            </a:r>
            <a:r>
              <a:rPr kumimoji="1" lang="ko-Kore-KR" altLang="en-US" sz="3000" dirty="0"/>
              <a:t>에 대해 퍼블리싱 제안을 하고자 합니다</a:t>
            </a:r>
            <a:r>
              <a:rPr kumimoji="1" lang="en-US" altLang="ko-Kore-KR" sz="3000" dirty="0"/>
              <a:t>.</a:t>
            </a:r>
          </a:p>
          <a:p>
            <a:endParaRPr kumimoji="1" lang="en-US" altLang="ko-Kore-KR" sz="3000" dirty="0"/>
          </a:p>
          <a:p>
            <a:r>
              <a:rPr kumimoji="1" lang="en-US" altLang="ko-Kore-KR" sz="3000" dirty="0"/>
              <a:t>Game B</a:t>
            </a:r>
            <a:r>
              <a:rPr kumimoji="1" lang="ko-Kore-KR" altLang="en-US" sz="3000" dirty="0"/>
              <a:t>의 최근 성과를 보고 드리겠습니다</a:t>
            </a:r>
            <a:r>
              <a:rPr kumimoji="1" lang="en-US" altLang="ko-Kore-KR" sz="30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C501F50-0BC6-3F10-04E8-D24A17656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571500"/>
            <a:ext cx="17605601" cy="9067800"/>
          </a:xfrm>
        </p:spPr>
      </p:pic>
    </p:spTree>
    <p:extLst>
      <p:ext uri="{BB962C8B-B14F-4D97-AF65-F5344CB8AC3E}">
        <p14:creationId xmlns:p14="http://schemas.microsoft.com/office/powerpoint/2010/main" val="118048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842" y="666834"/>
            <a:ext cx="1577037" cy="19200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96859" y="251145"/>
            <a:ext cx="9677058" cy="925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3A1038-9166-A0CA-108C-917800BEAF5E}"/>
              </a:ext>
            </a:extLst>
          </p:cNvPr>
          <p:cNvSpPr txBox="1"/>
          <p:nvPr/>
        </p:nvSpPr>
        <p:spPr>
          <a:xfrm>
            <a:off x="1905000" y="1204718"/>
            <a:ext cx="90617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latin typeface="GulimChe" panose="020B0609000101010101" pitchFamily="49" charset="-127"/>
                <a:ea typeface="GulimChe" panose="020B0609000101010101" pitchFamily="49" charset="-127"/>
              </a:rPr>
              <a:t>사내 서비스 중인 다른 게임 분석 및 보고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2EBA2B-953F-42AE-9B39-809E4AA630B2}"/>
              </a:ext>
            </a:extLst>
          </p:cNvPr>
          <p:cNvSpPr txBox="1"/>
          <p:nvPr/>
        </p:nvSpPr>
        <p:spPr>
          <a:xfrm>
            <a:off x="825909" y="3009900"/>
            <a:ext cx="15557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000" dirty="0"/>
              <a:t>다음으로 </a:t>
            </a:r>
            <a:r>
              <a:rPr kumimoji="1" lang="en-US" altLang="ko-Kore-KR" sz="3000" dirty="0"/>
              <a:t>Game A, Game C</a:t>
            </a:r>
            <a:r>
              <a:rPr kumimoji="1" lang="ko-Kore-KR" altLang="en-US" sz="3000" dirty="0"/>
              <a:t>에 대한 최근 성과 분석 결과를 공유드리고자 합니다</a:t>
            </a:r>
            <a:r>
              <a:rPr kumimoji="1" lang="en-US" altLang="ko-Kore-KR" sz="3000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C70BF59-053E-9B16-8B76-1B09FEA1E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0" y="266700"/>
            <a:ext cx="1771538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8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BD64A27-232D-51BD-1743-C859A25B1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66700"/>
            <a:ext cx="17901545" cy="9753600"/>
          </a:xfrm>
        </p:spPr>
      </p:pic>
    </p:spTree>
    <p:extLst>
      <p:ext uri="{BB962C8B-B14F-4D97-AF65-F5344CB8AC3E}">
        <p14:creationId xmlns:p14="http://schemas.microsoft.com/office/powerpoint/2010/main" val="475363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0386" y="702634"/>
            <a:ext cx="5883533" cy="18901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842" y="666834"/>
            <a:ext cx="1573866" cy="19200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5021" y="251145"/>
            <a:ext cx="12180581" cy="9253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A47CE2E-032E-3188-DC83-10FE875B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284" y="1181100"/>
            <a:ext cx="5715000" cy="1143000"/>
          </a:xfrm>
        </p:spPr>
        <p:txBody>
          <a:bodyPr>
            <a:normAutofit/>
          </a:bodyPr>
          <a:lstStyle/>
          <a:p>
            <a:r>
              <a:rPr kumimoji="1" lang="en-US" altLang="ko-Kore-KR" sz="2800" dirty="0"/>
              <a:t>Game B</a:t>
            </a:r>
            <a:endParaRPr kumimoji="1" lang="ko-Kore-KR" altLang="en-US" sz="28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FC743B7-ACF7-EFB7-D371-620CA8C4C161}"/>
              </a:ext>
            </a:extLst>
          </p:cNvPr>
          <p:cNvSpPr txBox="1">
            <a:spLocks/>
          </p:cNvSpPr>
          <p:nvPr/>
        </p:nvSpPr>
        <p:spPr>
          <a:xfrm>
            <a:off x="381000" y="1181100"/>
            <a:ext cx="5715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/>
              <a:t>Game A</a:t>
            </a:r>
            <a:endParaRPr kumimoji="1" lang="ko-Kore-KR" altLang="en-US" sz="28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28BC98E-AE93-57B4-2B5A-6069002C6B22}"/>
              </a:ext>
            </a:extLst>
          </p:cNvPr>
          <p:cNvSpPr txBox="1">
            <a:spLocks/>
          </p:cNvSpPr>
          <p:nvPr/>
        </p:nvSpPr>
        <p:spPr>
          <a:xfrm>
            <a:off x="12502117" y="1181100"/>
            <a:ext cx="5715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/>
              <a:t>Game C</a:t>
            </a:r>
            <a:endParaRPr kumimoji="1" lang="ko-Kore-KR" altLang="en-US" sz="2800" dirty="0"/>
          </a:p>
        </p:txBody>
      </p:sp>
      <p:pic>
        <p:nvPicPr>
          <p:cNvPr id="8" name="그림 7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DC113472-FF9B-11AC-291F-C70338842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767" y="2857500"/>
            <a:ext cx="6046233" cy="518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E1E4C-2918-AE8C-B4A4-0A96A2843E34}"/>
              </a:ext>
            </a:extLst>
          </p:cNvPr>
          <p:cNvSpPr txBox="1"/>
          <p:nvPr/>
        </p:nvSpPr>
        <p:spPr>
          <a:xfrm>
            <a:off x="2133600" y="8572500"/>
            <a:ext cx="14859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/>
              <a:t>GAME B</a:t>
            </a:r>
            <a:r>
              <a:rPr kumimoji="1" lang="ko-Kore-KR" altLang="en-US" sz="2500" dirty="0"/>
              <a:t>는 </a:t>
            </a:r>
            <a:r>
              <a:rPr kumimoji="1" lang="en-US" altLang="ko-Kore-KR" sz="2500" dirty="0"/>
              <a:t>GAME A,C</a:t>
            </a:r>
            <a:r>
              <a:rPr kumimoji="1" lang="ko-Kore-KR" altLang="en-US" sz="2500" dirty="0"/>
              <a:t>와 달리 가입자 수</a:t>
            </a:r>
            <a:r>
              <a:rPr kumimoji="1" lang="en-US" altLang="ko-Kore-KR" sz="2500" dirty="0"/>
              <a:t>, </a:t>
            </a:r>
            <a:r>
              <a:rPr kumimoji="1" lang="ko-Kore-KR" altLang="en-US" sz="2500" dirty="0"/>
              <a:t>액티브 유저가 지속적으로 증가하는 것을 확인할 수 있습니다</a:t>
            </a:r>
            <a:r>
              <a:rPr kumimoji="1" lang="en-US" altLang="ko-Kore-KR" sz="2500" dirty="0"/>
              <a:t>.</a:t>
            </a:r>
          </a:p>
        </p:txBody>
      </p:sp>
      <p:pic>
        <p:nvPicPr>
          <p:cNvPr id="5" name="그림 4" descr="라인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749503A4-025D-5A1F-2A77-139423B2E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" y="2857500"/>
            <a:ext cx="6169983" cy="5181600"/>
          </a:xfrm>
          <a:prstGeom prst="rect">
            <a:avLst/>
          </a:prstGeom>
        </p:spPr>
      </p:pic>
      <p:pic>
        <p:nvPicPr>
          <p:cNvPr id="3" name="그림 2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E514AD67-5E38-4E55-558B-C6C1CDFBF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16" y="2857500"/>
            <a:ext cx="607266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494</Words>
  <Application>Microsoft Macintosh PowerPoint</Application>
  <PresentationFormat>사용자 지정</PresentationFormat>
  <Paragraphs>71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GulimChe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Game B</vt:lpstr>
      <vt:lpstr>PowerPoint 프레젠테이션</vt:lpstr>
      <vt:lpstr>PowerPoint 프레젠테이션</vt:lpstr>
      <vt:lpstr>Source  : 구매전환비율  target : 매출(신규+기존)</vt:lpstr>
      <vt:lpstr>PowerPoint 프레젠테이션</vt:lpstr>
      <vt:lpstr>Game B</vt:lpstr>
      <vt:lpstr>Game B</vt:lpstr>
      <vt:lpstr>Game B</vt:lpstr>
      <vt:lpstr>Game C</vt:lpstr>
      <vt:lpstr>Game C</vt:lpstr>
      <vt:lpstr>Game C</vt:lpstr>
      <vt:lpstr>PowerPoint 프레젠테이션</vt:lpstr>
      <vt:lpstr>Game A</vt:lpstr>
      <vt:lpstr>Game B</vt:lpstr>
      <vt:lpstr>Game C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김민수</cp:lastModifiedBy>
  <cp:revision>15</cp:revision>
  <dcterms:created xsi:type="dcterms:W3CDTF">2023-07-12T01:25:00Z</dcterms:created>
  <dcterms:modified xsi:type="dcterms:W3CDTF">2023-07-27T11:36:28Z</dcterms:modified>
</cp:coreProperties>
</file>